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80" r:id="rId4"/>
    <p:sldId id="279" r:id="rId5"/>
    <p:sldId id="281" r:id="rId6"/>
    <p:sldId id="258" r:id="rId7"/>
    <p:sldId id="274" r:id="rId8"/>
    <p:sldId id="282" r:id="rId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BC5EA-7A9A-4979-8A0F-6B344E99F790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E0996-DEDE-4C4F-A1E4-1386E7098D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68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DDD73-E1C5-41E5-B295-A8A8E9D5B0D5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28977-71A6-4BED-BB4A-46192C2058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1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28977-71A6-4BED-BB4A-46192C20589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40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53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89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1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77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54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84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1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75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2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83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1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DDA2-BBC1-42D7-AEAD-7BC3DBDB5F09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7F4C-312A-4130-9559-592218D94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pydeberg.kommune.n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K:\Mal\logo\forslag til nye maler\forside ppt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265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431540" y="404664"/>
            <a:ext cx="828092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rgbClr val="A50021"/>
                </a:solidFill>
              </a:rPr>
              <a:t>Trykkavløp Solbergfoss-Stegenveien (forts.)</a:t>
            </a:r>
            <a:br>
              <a:rPr lang="nb-NO" sz="4000" dirty="0">
                <a:solidFill>
                  <a:srgbClr val="A50021"/>
                </a:solidFill>
              </a:rPr>
            </a:br>
            <a:br>
              <a:rPr lang="nb-NO" sz="4000" dirty="0">
                <a:solidFill>
                  <a:srgbClr val="A50021"/>
                </a:solidFill>
              </a:rPr>
            </a:br>
            <a:br>
              <a:rPr lang="nb-NO" sz="4000" dirty="0">
                <a:solidFill>
                  <a:srgbClr val="A50021"/>
                </a:solidFill>
              </a:rPr>
            </a:br>
            <a:br>
              <a:rPr lang="nb-NO" sz="4000" dirty="0">
                <a:solidFill>
                  <a:srgbClr val="A50021"/>
                </a:solidFill>
              </a:rPr>
            </a:br>
            <a:br>
              <a:rPr lang="nb-NO" sz="4000" dirty="0">
                <a:solidFill>
                  <a:srgbClr val="A50021"/>
                </a:solidFill>
              </a:rPr>
            </a:br>
            <a:br>
              <a:rPr lang="nb-NO" sz="4000" dirty="0">
                <a:solidFill>
                  <a:srgbClr val="A50021"/>
                </a:solidFill>
              </a:rPr>
            </a:br>
            <a:r>
              <a:rPr lang="nb-NO" sz="4000" dirty="0">
                <a:solidFill>
                  <a:srgbClr val="A50021"/>
                </a:solidFill>
              </a:rPr>
              <a:t>Fjellheim 19.6.2019</a:t>
            </a:r>
          </a:p>
          <a:p>
            <a:pPr algn="ctr"/>
            <a:endParaRPr lang="nb-NO" sz="8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4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Hvorfor kommunalt avløp 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7211144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«Lang dags ferd mot ordna avløpsforhold»..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Solbergfoss- tett befolket område – krav fra fylkesmannen om kommunalt avløp 1995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Flere utredninger, ny teknologi, privat initiativ, dialog med Askim – endelig vedtak om utbygging i 2018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Alt. Private renseanlegg (minirenseanlegg)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mange små punktutslipp (restutslipp)</a:t>
            </a:r>
            <a:b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utfordringer avdekket på tilsyn</a:t>
            </a:r>
            <a:b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levetid anlegg, brukerbegrensninger, huseier ansvar for utslipp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endParaRPr lang="nb-NO" sz="2800" dirty="0"/>
          </a:p>
          <a:p>
            <a:pPr>
              <a:buFontTx/>
              <a:buChar char="-"/>
            </a:pPr>
            <a:endParaRPr lang="nb-NO" sz="2800" dirty="0"/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endParaRPr lang="nb-NO" dirty="0"/>
          </a:p>
        </p:txBody>
      </p:sp>
      <p:pic>
        <p:nvPicPr>
          <p:cNvPr id="2050" name="Picture 2" descr="K:\Mal\logo\forslag til nye maler\pil banner p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"/>
          <a:stretch/>
        </p:blipFill>
        <p:spPr bwMode="auto">
          <a:xfrm>
            <a:off x="7812360" y="0"/>
            <a:ext cx="1331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5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38F7B55-E522-45B2-8C31-8ED2AD752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4BDB37-3A6A-48F7-8395-2F66792C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Prinsippskisse</a:t>
            </a:r>
            <a:r>
              <a:rPr lang="en-US" sz="2000" dirty="0">
                <a:solidFill>
                  <a:srgbClr val="C00000"/>
                </a:solidFill>
              </a:rPr>
              <a:t> for </a:t>
            </a:r>
            <a:r>
              <a:rPr lang="en-US" sz="2000" dirty="0" err="1">
                <a:solidFill>
                  <a:srgbClr val="C00000"/>
                </a:solidFill>
              </a:rPr>
              <a:t>trykkavløp</a:t>
            </a:r>
            <a:r>
              <a:rPr lang="en-US" sz="2000" dirty="0">
                <a:solidFill>
                  <a:srgbClr val="C00000"/>
                </a:solidFill>
              </a:rPr>
              <a:t> (</a:t>
            </a:r>
            <a:r>
              <a:rPr lang="en-US" sz="2000" dirty="0" err="1">
                <a:solidFill>
                  <a:srgbClr val="C00000"/>
                </a:solidFill>
              </a:rPr>
              <a:t>hentet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fra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Norsk</a:t>
            </a:r>
            <a:r>
              <a:rPr lang="en-US" sz="2000" dirty="0">
                <a:solidFill>
                  <a:srgbClr val="C00000"/>
                </a:solidFill>
              </a:rPr>
              <a:t> Vann-rapport 225/2017)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7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634082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C00000"/>
                </a:solidFill>
              </a:rPr>
              <a:t>Hvorfor kommunalt avløp?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7211144" cy="5400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sz="2800" dirty="0"/>
              <a:t> Synergieffekter:</a:t>
            </a:r>
            <a:br>
              <a:rPr lang="nb-NO" sz="2800" dirty="0"/>
            </a:br>
            <a:r>
              <a:rPr lang="nb-NO" sz="2800" dirty="0"/>
              <a:t>- Fiber </a:t>
            </a:r>
            <a:br>
              <a:rPr lang="nb-NO" sz="2800" dirty="0"/>
            </a:br>
            <a:r>
              <a:rPr lang="nb-NO" sz="2800" dirty="0"/>
              <a:t>- Delte gravekostnader ny hovedvannledning</a:t>
            </a:r>
            <a:br>
              <a:rPr lang="nb-NO" sz="2800" dirty="0"/>
            </a:br>
            <a:r>
              <a:rPr lang="nb-NO" sz="2800" dirty="0"/>
              <a:t>  (avsatt 10 </a:t>
            </a:r>
            <a:r>
              <a:rPr lang="nb-NO" sz="2800" dirty="0" err="1"/>
              <a:t>mill</a:t>
            </a:r>
            <a:r>
              <a:rPr lang="nb-NO" sz="2800" dirty="0"/>
              <a:t> kr. i budsjettet)</a:t>
            </a:r>
            <a:br>
              <a:rPr lang="nb-NO" sz="2800" dirty="0"/>
            </a:br>
            <a:endParaRPr lang="nb-NO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800" dirty="0"/>
              <a:t>Konkurransedyktig pris</a:t>
            </a:r>
            <a:br>
              <a:rPr lang="nb-NO" sz="2800" dirty="0"/>
            </a:br>
            <a:endParaRPr lang="nb-NO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800" dirty="0"/>
              <a:t>Erfaringer fra nabokommunene – Trøgstad </a:t>
            </a:r>
          </a:p>
        </p:txBody>
      </p:sp>
      <p:pic>
        <p:nvPicPr>
          <p:cNvPr id="2050" name="Picture 2" descr="K:\Mal\logo\forslag til nye maler\pil banner p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"/>
          <a:stretch/>
        </p:blipFill>
        <p:spPr bwMode="auto">
          <a:xfrm>
            <a:off x="7812360" y="0"/>
            <a:ext cx="1331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7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06B29-D1F3-4402-8AF5-FA56D1C8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Finansiering, utbygging og drift – vedtak KS 5. juni 2019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E041A0-9226-4A63-8CEF-DE3A70A2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sz="2000" dirty="0"/>
              <a:t>Flere mulige modeller- hva skal kommunen ta ansvar for?</a:t>
            </a:r>
            <a:br>
              <a:rPr lang="nb-NO" sz="2000" dirty="0"/>
            </a:br>
            <a:r>
              <a:rPr lang="nb-NO" sz="2000" dirty="0"/>
              <a:t>- erfaring fra </a:t>
            </a:r>
            <a:r>
              <a:rPr lang="nb-NO" sz="2000" dirty="0" err="1"/>
              <a:t>Lyseren</a:t>
            </a:r>
            <a:r>
              <a:rPr lang="nb-NO" sz="2000" dirty="0"/>
              <a:t>-prosjektet, andre kommuner =&gt;</a:t>
            </a:r>
            <a:br>
              <a:rPr lang="nb-NO" sz="2000" dirty="0"/>
            </a:br>
            <a:endParaRPr lang="nb-NO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/>
              <a:t>Kommunen bygger hele trykkavløpet under ett – bedre funksjon, raskere utbygging</a:t>
            </a:r>
            <a:br>
              <a:rPr lang="nb-NO" sz="2000" dirty="0"/>
            </a:br>
            <a:endParaRPr lang="nb-NO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/>
              <a:t>Kommunen drifter ledningsnett til og med villapumpestasjonene – bedre oppfølging</a:t>
            </a:r>
            <a:br>
              <a:rPr lang="nb-NO" sz="2000" dirty="0"/>
            </a:br>
            <a:endParaRPr lang="nb-NO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/>
              <a:t>Anleggsbidrag og frivillig påmelding – dyrere å koble seg på i etterkant!</a:t>
            </a:r>
            <a:br>
              <a:rPr lang="nb-NO" sz="2000" dirty="0"/>
            </a:br>
            <a:r>
              <a:rPr lang="nb-NO" sz="2000" dirty="0"/>
              <a:t>Kr. 120.000,- for første boenhet, 48.000 per enhet utover dette.</a:t>
            </a:r>
          </a:p>
        </p:txBody>
      </p:sp>
    </p:spTree>
    <p:extLst>
      <p:ext uri="{BB962C8B-B14F-4D97-AF65-F5344CB8AC3E}">
        <p14:creationId xmlns:p14="http://schemas.microsoft.com/office/powerpoint/2010/main" val="323156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Ja til prosjektet   </a:t>
            </a:r>
          </a:p>
        </p:txBody>
      </p:sp>
      <p:pic>
        <p:nvPicPr>
          <p:cNvPr id="2050" name="Picture 2" descr="K:\Mal\logo\forslag til nye maler\pil banner p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"/>
          <a:stretch/>
        </p:blipFill>
        <p:spPr bwMode="auto">
          <a:xfrm>
            <a:off x="7812360" y="0"/>
            <a:ext cx="1331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DFDA80-6E35-4AF7-BE0E-AF180964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7056784" cy="514116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Spleiselag mellom kommunen og innbyggerne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Frivillig påmelding – anleggsbidrag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Kr. 120.000,-/48.000,- (ikke </a:t>
            </a:r>
            <a:r>
              <a:rPr lang="nb-NO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mva</a:t>
            </a: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Påmeldingsskjema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Gravetillatelse/ abonnentavtale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Grunneieravtale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Lav sats på tilknytningsgebyr avløp (og vann)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Anslagsvis kr. 10.000 for avløp og kr. 10.000 for vann,</a:t>
            </a:r>
            <a:br>
              <a:rPr lang="nb-N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inkl. </a:t>
            </a:r>
            <a:r>
              <a:rPr lang="nb-NO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mva</a:t>
            </a:r>
            <a:br>
              <a:rPr lang="nb-N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Ikke byggesaksgebyr</a:t>
            </a: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Søknad om sanitærabonnement</a:t>
            </a:r>
          </a:p>
          <a:p>
            <a:pPr marL="0" indent="0">
              <a:buNone/>
            </a:pPr>
            <a:b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nb-NO" sz="2400" dirty="0"/>
          </a:p>
          <a:p>
            <a:pPr>
              <a:buFont typeface="Courier New" panose="02070309020205020404" pitchFamily="49" charset="0"/>
              <a:buChar char="o"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1755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Nei til prosjektet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1216" y="1166018"/>
            <a:ext cx="7211144" cy="4525963"/>
          </a:xfrm>
        </p:spPr>
        <p:txBody>
          <a:bodyPr>
            <a:normAutofit fontScale="25000" lnSpcReduction="20000"/>
          </a:bodyPr>
          <a:lstStyle/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Pålegg om tilknytning, hvis ikke godkjent avløpsanlegg OG innenfor vedtatt kostnadsgrense - kr. 197.810,- (eks </a:t>
            </a:r>
            <a:r>
              <a:rPr 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mva</a:t>
            </a:r>
            <a:r>
              <a:rPr 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br>
              <a:rPr 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Kort frist for tilkobling</a:t>
            </a:r>
            <a:br>
              <a:rPr 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Huseier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skaffer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ansvarlig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entreprenør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rørlegger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anleggsarbeidet</a:t>
            </a:r>
            <a:b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Foreta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innkjøp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av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alle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rør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inklusive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pumpestasjon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riktig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dimensjon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frem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til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kommunal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ledning</a:t>
            </a:r>
            <a:b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Sørge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at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arbeidet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utføres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henhold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til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kommunens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kravspesifikasjon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dersom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det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ønskelig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at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kommunen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skal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overta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anlegget</a:t>
            </a:r>
            <a:b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Søke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om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byggetillatelse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sanitærabonnement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tilknytningsgebyr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høy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sats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anslagsvis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kr. 60.000,- for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avløp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kr. 60.000,- for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vann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byggesaksgebyr</a:t>
            </a:r>
            <a:b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Innmåling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av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anlegget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digitale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data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leveres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til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kommunen</a:t>
            </a:r>
            <a:b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865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Legge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fiberkabel</a:t>
            </a:r>
            <a:r>
              <a:rPr lang="en-US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nb-NO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selv</a:t>
            </a:r>
            <a:endParaRPr lang="en-US" altLang="nb-N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0">
              <a:lnSpc>
                <a:spcPct val="90000"/>
              </a:lnSpc>
              <a:buNone/>
            </a:pPr>
            <a:endParaRPr lang="en-US" altLang="nb-NO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nb-NO" sz="2400" dirty="0"/>
          </a:p>
          <a:p>
            <a:pPr marL="0" indent="0">
              <a:buNone/>
            </a:pPr>
            <a:endParaRPr lang="nb-NO" sz="3600" dirty="0"/>
          </a:p>
          <a:p>
            <a:pPr lvl="1"/>
            <a:endParaRPr lang="nb-NO" dirty="0"/>
          </a:p>
        </p:txBody>
      </p:sp>
      <p:pic>
        <p:nvPicPr>
          <p:cNvPr id="2050" name="Picture 2" descr="K:\Mal\logo\forslag til nye maler\pil banner p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"/>
          <a:stretch/>
        </p:blipFill>
        <p:spPr bwMode="auto">
          <a:xfrm>
            <a:off x="7812360" y="0"/>
            <a:ext cx="1331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3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858635-6B90-4D5F-9885-B39C13AB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Informasjon om fremdrift og status</a:t>
            </a:r>
            <a:endParaRPr lang="nb-NO" sz="2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BA59AC-485B-47ED-888F-F96499F2F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Kommunens hjemmesider: </a:t>
            </a:r>
            <a:r>
              <a:rPr lang="nb-NO" sz="2000" dirty="0">
                <a:hlinkClick r:id="rId2"/>
              </a:rPr>
              <a:t>https://www.spydeberg.kommune.no/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Skriv «Solbergfoss» i søkefeltet på forsiden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Hjemmeside for Indre Østfold </a:t>
            </a:r>
            <a:r>
              <a:rPr lang="nb-N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kommune på gang..</a:t>
            </a:r>
            <a:endParaRPr lang="nb-N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296E977-DC7D-4FEA-A18F-36F073D7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52936"/>
            <a:ext cx="5282512" cy="25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091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 grått spyd banner høy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grått spyd banner høyre</Template>
  <TotalTime>1612</TotalTime>
  <Words>108</Words>
  <Application>Microsoft Office PowerPoint</Application>
  <PresentationFormat>Skjermfremvisning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Presentasjon grått spyd banner høyre</vt:lpstr>
      <vt:lpstr>PowerPoint-presentasjon</vt:lpstr>
      <vt:lpstr>Hvorfor kommunalt avløp ? </vt:lpstr>
      <vt:lpstr>Prinsippskisse for trykkavløp (hentet fra Norsk Vann-rapport 225/2017)</vt:lpstr>
      <vt:lpstr>Hvorfor kommunalt avløp?</vt:lpstr>
      <vt:lpstr>Finansiering, utbygging og drift – vedtak KS 5. juni 2019</vt:lpstr>
      <vt:lpstr>Ja til prosjektet   </vt:lpstr>
      <vt:lpstr>Nei til prosjektet</vt:lpstr>
      <vt:lpstr>Informasjon om fremdrift og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Aagaard</dc:creator>
  <cp:lastModifiedBy>Synne Lømo</cp:lastModifiedBy>
  <cp:revision>66</cp:revision>
  <cp:lastPrinted>2017-02-28T13:35:39Z</cp:lastPrinted>
  <dcterms:created xsi:type="dcterms:W3CDTF">2016-11-09T10:49:56Z</dcterms:created>
  <dcterms:modified xsi:type="dcterms:W3CDTF">2019-06-19T11:47:16Z</dcterms:modified>
</cp:coreProperties>
</file>