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79" r:id="rId4"/>
    <p:sldId id="258" r:id="rId5"/>
    <p:sldId id="274" r:id="rId6"/>
    <p:sldId id="275" r:id="rId7"/>
    <p:sldId id="276" r:id="rId8"/>
    <p:sldId id="278" r:id="rId9"/>
    <p:sldId id="282" r:id="rId10"/>
    <p:sldId id="281" r:id="rId11"/>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Mørk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94BC5EA-7A9A-4979-8A0F-6B344E99F790}" type="datetimeFigureOut">
              <a:rPr lang="nb-NO" smtClean="0"/>
              <a:t>19.06.2019</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43E0996-DEDE-4C4F-A1E4-1386E7098DA6}" type="slidenum">
              <a:rPr lang="nb-NO" smtClean="0"/>
              <a:t>‹#›</a:t>
            </a:fld>
            <a:endParaRPr lang="nb-NO"/>
          </a:p>
        </p:txBody>
      </p:sp>
    </p:spTree>
    <p:extLst>
      <p:ext uri="{BB962C8B-B14F-4D97-AF65-F5344CB8AC3E}">
        <p14:creationId xmlns:p14="http://schemas.microsoft.com/office/powerpoint/2010/main" val="133868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00DDD73-E1C5-41E5-B295-A8A8E9D5B0D5}" type="datetimeFigureOut">
              <a:rPr lang="nb-NO" smtClean="0"/>
              <a:t>19.06.2019</a:t>
            </a:fld>
            <a:endParaRPr lang="nb-NO"/>
          </a:p>
        </p:txBody>
      </p:sp>
      <p:sp>
        <p:nvSpPr>
          <p:cNvPr id="4" name="Plassholder for lysbil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EA28977-71A6-4BED-BB4A-46192C205891}" type="slidenum">
              <a:rPr lang="nb-NO" smtClean="0"/>
              <a:t>‹#›</a:t>
            </a:fld>
            <a:endParaRPr lang="nb-NO"/>
          </a:p>
        </p:txBody>
      </p:sp>
    </p:spTree>
    <p:extLst>
      <p:ext uri="{BB962C8B-B14F-4D97-AF65-F5344CB8AC3E}">
        <p14:creationId xmlns:p14="http://schemas.microsoft.com/office/powerpoint/2010/main" val="257316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EA28977-71A6-4BED-BB4A-46192C205891}" type="slidenum">
              <a:rPr lang="nb-NO" smtClean="0"/>
              <a:t>2</a:t>
            </a:fld>
            <a:endParaRPr lang="nb-NO"/>
          </a:p>
        </p:txBody>
      </p:sp>
    </p:spTree>
    <p:extLst>
      <p:ext uri="{BB962C8B-B14F-4D97-AF65-F5344CB8AC3E}">
        <p14:creationId xmlns:p14="http://schemas.microsoft.com/office/powerpoint/2010/main" val="376440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F633DDA2-BBC1-42D7-AEAD-7BC3DBDB5F09}" type="datetimeFigureOut">
              <a:rPr lang="nb-NO" smtClean="0"/>
              <a:t>19.06.2019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113537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633DDA2-BBC1-42D7-AEAD-7BC3DBDB5F09}" type="datetimeFigureOut">
              <a:rPr lang="nb-NO" smtClean="0"/>
              <a:t>19.06.2019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88889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633DDA2-BBC1-42D7-AEAD-7BC3DBDB5F09}" type="datetimeFigureOut">
              <a:rPr lang="nb-NO" smtClean="0"/>
              <a:t>19.06.2019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95515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633DDA2-BBC1-42D7-AEAD-7BC3DBDB5F09}" type="datetimeFigureOut">
              <a:rPr lang="nb-NO" smtClean="0"/>
              <a:t>19.06.2019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102877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F633DDA2-BBC1-42D7-AEAD-7BC3DBDB5F09}" type="datetimeFigureOut">
              <a:rPr lang="nb-NO" smtClean="0"/>
              <a:t>19.06.2019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408054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633DDA2-BBC1-42D7-AEAD-7BC3DBDB5F09}" type="datetimeFigureOut">
              <a:rPr lang="nb-NO" smtClean="0"/>
              <a:t>19.06.2019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109284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F633DDA2-BBC1-42D7-AEAD-7BC3DBDB5F09}" type="datetimeFigureOut">
              <a:rPr lang="nb-NO" smtClean="0"/>
              <a:t>19.06.2019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31241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633DDA2-BBC1-42D7-AEAD-7BC3DBDB5F09}" type="datetimeFigureOut">
              <a:rPr lang="nb-NO" smtClean="0"/>
              <a:t>19.06.2019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146975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633DDA2-BBC1-42D7-AEAD-7BC3DBDB5F09}" type="datetimeFigureOut">
              <a:rPr lang="nb-NO" smtClean="0"/>
              <a:t>19.06.2019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18952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633DDA2-BBC1-42D7-AEAD-7BC3DBDB5F09}" type="datetimeFigureOut">
              <a:rPr lang="nb-NO" smtClean="0"/>
              <a:t>19.06.2019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325983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633DDA2-BBC1-42D7-AEAD-7BC3DBDB5F09}" type="datetimeFigureOut">
              <a:rPr lang="nb-NO" smtClean="0"/>
              <a:t>19.06.2019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B977F4C-312A-4130-9559-592218D94D06}" type="slidenum">
              <a:rPr lang="nb-NO" smtClean="0"/>
              <a:t>‹#›</a:t>
            </a:fld>
            <a:endParaRPr lang="nb-NO"/>
          </a:p>
        </p:txBody>
      </p:sp>
    </p:spTree>
    <p:extLst>
      <p:ext uri="{BB962C8B-B14F-4D97-AF65-F5344CB8AC3E}">
        <p14:creationId xmlns:p14="http://schemas.microsoft.com/office/powerpoint/2010/main" val="42311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3DDA2-BBC1-42D7-AEAD-7BC3DBDB5F09}" type="datetimeFigureOut">
              <a:rPr lang="nb-NO" smtClean="0"/>
              <a:t>19.06.2019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7F4C-312A-4130-9559-592218D94D06}" type="slidenum">
              <a:rPr lang="nb-NO" smtClean="0"/>
              <a:t>‹#›</a:t>
            </a:fld>
            <a:endParaRPr lang="nb-NO"/>
          </a:p>
        </p:txBody>
      </p:sp>
    </p:spTree>
    <p:extLst>
      <p:ext uri="{BB962C8B-B14F-4D97-AF65-F5344CB8AC3E}">
        <p14:creationId xmlns:p14="http://schemas.microsoft.com/office/powerpoint/2010/main" val="2884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pic>
        <p:nvPicPr>
          <p:cNvPr id="1026" name="Picture 2" descr="K:\Mal\logo\forslag til nye maler\forside pptx.JPG"/>
          <p:cNvPicPr>
            <a:picLocks noChangeAspect="1" noChangeArrowheads="1"/>
          </p:cNvPicPr>
          <p:nvPr/>
        </p:nvPicPr>
        <p:blipFill>
          <a:blip r:embed="rId2">
            <a:extLst>
              <a:ext uri="{BEBA8EAE-BF5A-486C-A8C5-ECC9F3942E4B}">
                <a14:imgProps xmlns:a14="http://schemas.microsoft.com/office/drawing/2010/main">
                  <a14:imgLayer r:embed="rId3">
                    <a14:imgEffect>
                      <a14:saturation sat="130000"/>
                    </a14:imgEffect>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0" y="0"/>
            <a:ext cx="9144000" cy="6842265"/>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431540" y="404664"/>
            <a:ext cx="8280920" cy="5509200"/>
          </a:xfrm>
          <a:prstGeom prst="rect">
            <a:avLst/>
          </a:prstGeom>
          <a:noFill/>
        </p:spPr>
        <p:txBody>
          <a:bodyPr wrap="square" rtlCol="0">
            <a:spAutoFit/>
          </a:bodyPr>
          <a:lstStyle/>
          <a:p>
            <a:pPr algn="ctr"/>
            <a:r>
              <a:rPr lang="nb-NO" sz="8800" dirty="0">
                <a:solidFill>
                  <a:srgbClr val="A50021"/>
                </a:solidFill>
              </a:rPr>
              <a:t>Trykkavløp Solbergfoss-Stegenveien</a:t>
            </a:r>
            <a:endParaRPr lang="nb-NO" sz="5400" dirty="0">
              <a:solidFill>
                <a:srgbClr val="A50021"/>
              </a:solidFill>
            </a:endParaRPr>
          </a:p>
          <a:p>
            <a:pPr algn="ctr"/>
            <a:endParaRPr lang="nb-NO" sz="8800" dirty="0">
              <a:solidFill>
                <a:srgbClr val="A50021"/>
              </a:solidFill>
            </a:endParaRPr>
          </a:p>
        </p:txBody>
      </p:sp>
    </p:spTree>
    <p:extLst>
      <p:ext uri="{BB962C8B-B14F-4D97-AF65-F5344CB8AC3E}">
        <p14:creationId xmlns:p14="http://schemas.microsoft.com/office/powerpoint/2010/main" val="102234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1143000"/>
          </a:xfrm>
        </p:spPr>
        <p:txBody>
          <a:bodyPr>
            <a:normAutofit fontScale="90000"/>
          </a:bodyPr>
          <a:lstStyle/>
          <a:p>
            <a:pPr algn="l"/>
            <a:r>
              <a:rPr lang="nb-NO" dirty="0">
                <a:solidFill>
                  <a:srgbClr val="C00000"/>
                </a:solidFill>
              </a:rPr>
              <a:t>Fiber</a:t>
            </a:r>
            <a:br>
              <a:rPr lang="nb-NO" dirty="0">
                <a:solidFill>
                  <a:srgbClr val="C00000"/>
                </a:solidFill>
              </a:rPr>
            </a:br>
            <a:endParaRPr lang="nb-NO" dirty="0">
              <a:solidFill>
                <a:srgbClr val="C00000"/>
              </a:solidFill>
            </a:endParaRPr>
          </a:p>
        </p:txBody>
      </p:sp>
      <p:sp>
        <p:nvSpPr>
          <p:cNvPr id="3" name="Plassholder for innhold 2"/>
          <p:cNvSpPr>
            <a:spLocks noGrp="1"/>
          </p:cNvSpPr>
          <p:nvPr>
            <p:ph idx="1"/>
          </p:nvPr>
        </p:nvSpPr>
        <p:spPr>
          <a:xfrm>
            <a:off x="529208" y="1124744"/>
            <a:ext cx="7211144" cy="4608512"/>
          </a:xfrm>
        </p:spPr>
        <p:txBody>
          <a:bodyPr>
            <a:normAutofit/>
          </a:bodyPr>
          <a:lstStyle/>
          <a:p>
            <a:pPr>
              <a:buFontTx/>
              <a:buChar char="-"/>
            </a:pPr>
            <a:endParaRPr lang="nb-NO" sz="2800" dirty="0"/>
          </a:p>
          <a:p>
            <a:pPr>
              <a:buFontTx/>
              <a:buChar char="-"/>
            </a:pPr>
            <a:r>
              <a:rPr lang="nb-NO" sz="2800" dirty="0"/>
              <a:t>Skiptvet Digital as vil være utbygger av fiber. </a:t>
            </a:r>
          </a:p>
          <a:p>
            <a:pPr>
              <a:buFontTx/>
              <a:buChar char="-"/>
            </a:pPr>
            <a:r>
              <a:rPr lang="nb-NO" sz="2800" dirty="0"/>
              <a:t>Skiptvet Digital as vil prosjektere stamnett, aksessnett, grendelagsnett og enkelttilknyttninger i Spydeberg etter </a:t>
            </a:r>
            <a:r>
              <a:rPr lang="nb-NO" sz="2800"/>
              <a:t>avtale inngått med </a:t>
            </a:r>
            <a:r>
              <a:rPr lang="nb-NO" sz="2800" dirty="0"/>
              <a:t>Spydeberg kommune</a:t>
            </a:r>
            <a:r>
              <a:rPr lang="nb-NO" dirty="0"/>
              <a:t>. </a:t>
            </a:r>
          </a:p>
          <a:p>
            <a:pPr marL="457200" lvl="1" indent="0">
              <a:buNone/>
            </a:pPr>
            <a:endParaRPr lang="nb-NO" dirty="0"/>
          </a:p>
        </p:txBody>
      </p:sp>
      <p:pic>
        <p:nvPicPr>
          <p:cNvPr id="2050" name="Picture 2" descr="K:\Mal\logo\forslag til nye maler\pil banner ppt.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71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1143000"/>
          </a:xfrm>
        </p:spPr>
        <p:txBody>
          <a:bodyPr/>
          <a:lstStyle/>
          <a:p>
            <a:r>
              <a:rPr lang="nb-NO" dirty="0">
                <a:solidFill>
                  <a:srgbClr val="C00000"/>
                </a:solidFill>
              </a:rPr>
              <a:t>Status trykkavløp  </a:t>
            </a:r>
          </a:p>
        </p:txBody>
      </p:sp>
      <p:sp>
        <p:nvSpPr>
          <p:cNvPr id="3" name="Plassholder for innhold 2"/>
          <p:cNvSpPr>
            <a:spLocks noGrp="1"/>
          </p:cNvSpPr>
          <p:nvPr>
            <p:ph idx="1"/>
          </p:nvPr>
        </p:nvSpPr>
        <p:spPr>
          <a:xfrm>
            <a:off x="457200" y="1340768"/>
            <a:ext cx="7211144" cy="5400600"/>
          </a:xfrm>
        </p:spPr>
        <p:txBody>
          <a:bodyPr>
            <a:normAutofit fontScale="92500" lnSpcReduction="20000"/>
          </a:bodyPr>
          <a:lstStyle/>
          <a:p>
            <a:r>
              <a:rPr lang="nb-NO" sz="2800" dirty="0"/>
              <a:t>Spydeberg kommune har besluttet at det skal etableres kommunalt avløp i område Solbergfoss- Skaugs plass.</a:t>
            </a:r>
          </a:p>
          <a:p>
            <a:r>
              <a:rPr lang="nb-NO" sz="2800" dirty="0"/>
              <a:t>Dette vil  bli etablert som trykkavløp.</a:t>
            </a:r>
          </a:p>
          <a:p>
            <a:r>
              <a:rPr lang="nb-NO" sz="2800" dirty="0"/>
              <a:t>I denne forbindelse vil også dagens vannledning som er asbestsement bli skiftet til  PE ledning.</a:t>
            </a:r>
          </a:p>
          <a:p>
            <a:r>
              <a:rPr lang="nb-NO" sz="2800" dirty="0"/>
              <a:t>Det er besluttet at det i samarbeid med Skiptvet digital også skal etableres fiber </a:t>
            </a:r>
          </a:p>
          <a:p>
            <a:r>
              <a:rPr lang="nb-NO" sz="2800" dirty="0"/>
              <a:t>Spydeberg kommune har gjennomført et forprosjekt med hjelp av Pøyry. Avtalen med Pøyry var kun knyttet opp til et forprosjekt og er nå avsluttet.</a:t>
            </a:r>
          </a:p>
          <a:p>
            <a:pPr>
              <a:buFontTx/>
              <a:buChar char="-"/>
            </a:pPr>
            <a:r>
              <a:rPr lang="nb-NO" sz="2800" dirty="0"/>
              <a:t>Rambøll  er engasjert for å detaljprosjektere entreprisen.</a:t>
            </a:r>
          </a:p>
          <a:p>
            <a:pPr>
              <a:buFontTx/>
              <a:buChar char="-"/>
            </a:pPr>
            <a:endParaRPr lang="nb-NO" sz="2800" dirty="0"/>
          </a:p>
          <a:p>
            <a:pPr>
              <a:buFontTx/>
              <a:buChar char="-"/>
            </a:pPr>
            <a:endParaRPr lang="nb-NO" sz="2800" dirty="0"/>
          </a:p>
          <a:p>
            <a:pPr>
              <a:buFontTx/>
              <a:buChar char="-"/>
            </a:pPr>
            <a:endParaRPr lang="nb-NO" sz="2800" dirty="0"/>
          </a:p>
          <a:p>
            <a:pPr>
              <a:buFontTx/>
              <a:buChar char="-"/>
            </a:pPr>
            <a:endParaRPr lang="nb-NO" sz="2800" dirty="0"/>
          </a:p>
          <a:p>
            <a:pPr>
              <a:buFontTx/>
              <a:buChar char="-"/>
            </a:pPr>
            <a:endParaRPr lang="nb-NO" sz="2800" dirty="0"/>
          </a:p>
          <a:p>
            <a:pPr>
              <a:buFontTx/>
              <a:buChar char="-"/>
            </a:pPr>
            <a:endParaRPr lang="nb-NO" sz="2800" dirty="0"/>
          </a:p>
          <a:p>
            <a:pPr>
              <a:buFontTx/>
              <a:buChar char="-"/>
            </a:pPr>
            <a:endParaRPr lang="nb-NO" sz="2800" dirty="0"/>
          </a:p>
          <a:p>
            <a:pPr marL="0" indent="0">
              <a:buNone/>
            </a:pPr>
            <a:endParaRPr lang="nb-NO" dirty="0"/>
          </a:p>
          <a:p>
            <a:pPr>
              <a:buFontTx/>
              <a:buChar char="-"/>
            </a:pPr>
            <a:endParaRPr lang="nb-NO" dirty="0"/>
          </a:p>
        </p:txBody>
      </p:sp>
      <p:pic>
        <p:nvPicPr>
          <p:cNvPr id="2050" name="Picture 2" descr="K:\Mal\logo\forslag til nye maler\pil banner ppt.JPG"/>
          <p:cNvPicPr>
            <a:picLocks noChangeAspect="1" noChangeArrowheads="1"/>
          </p:cNvPicPr>
          <p:nvPr/>
        </p:nvPicPr>
        <p:blipFill rotWithShape="1">
          <a:blip r:embed="rId3">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5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634082"/>
          </a:xfrm>
        </p:spPr>
        <p:txBody>
          <a:bodyPr>
            <a:normAutofit fontScale="90000"/>
          </a:bodyPr>
          <a:lstStyle/>
          <a:p>
            <a:r>
              <a:rPr lang="nb-NO" dirty="0">
                <a:solidFill>
                  <a:srgbClr val="C00000"/>
                </a:solidFill>
              </a:rPr>
              <a:t>Hvem gjør hva.</a:t>
            </a:r>
          </a:p>
        </p:txBody>
      </p:sp>
      <p:sp>
        <p:nvSpPr>
          <p:cNvPr id="3" name="Plassholder for innhold 2"/>
          <p:cNvSpPr>
            <a:spLocks noGrp="1"/>
          </p:cNvSpPr>
          <p:nvPr>
            <p:ph idx="1"/>
          </p:nvPr>
        </p:nvSpPr>
        <p:spPr>
          <a:xfrm>
            <a:off x="457200" y="1340768"/>
            <a:ext cx="7211144" cy="5400600"/>
          </a:xfrm>
        </p:spPr>
        <p:txBody>
          <a:bodyPr>
            <a:normAutofit fontScale="70000" lnSpcReduction="20000"/>
          </a:bodyPr>
          <a:lstStyle/>
          <a:p>
            <a:pPr marL="0" indent="0">
              <a:buNone/>
            </a:pPr>
            <a:r>
              <a:rPr lang="nb-NO" sz="1600" dirty="0"/>
              <a:t> </a:t>
            </a:r>
            <a:r>
              <a:rPr lang="nb-NO" sz="2800" dirty="0"/>
              <a:t>Spydeberg kommune (1.1.2020 IØK) er eier og </a:t>
            </a:r>
          </a:p>
          <a:p>
            <a:pPr marL="0" indent="0">
              <a:buNone/>
            </a:pPr>
            <a:r>
              <a:rPr lang="nb-NO" sz="2800" dirty="0"/>
              <a:t>      tiltakshaver og har ansvar for følgende .</a:t>
            </a:r>
          </a:p>
          <a:p>
            <a:pPr marL="457200" indent="-457200">
              <a:buFont typeface="+mj-lt"/>
              <a:buAutoNum type="arabicPeriod"/>
            </a:pPr>
            <a:r>
              <a:rPr lang="nb-NO" sz="2800" dirty="0"/>
              <a:t>Tømming av eksisterende kum og installering av ny villapumpestasjon. Der huseier ønsker dette kan septiktank bli stående å få status som drenskum.</a:t>
            </a:r>
          </a:p>
          <a:p>
            <a:pPr marL="457200" indent="-457200">
              <a:buFont typeface="+mj-lt"/>
              <a:buAutoNum type="arabicPeriod"/>
            </a:pPr>
            <a:r>
              <a:rPr lang="nb-NO" sz="2800" dirty="0"/>
              <a:t>Sørge for at det via entreprisen kjøpes inn og installeres dimensjonert og riktig pumpestasjon.</a:t>
            </a:r>
          </a:p>
          <a:p>
            <a:pPr marL="457200" indent="-457200">
              <a:buFont typeface="+mj-lt"/>
              <a:buAutoNum type="arabicPeriod"/>
            </a:pPr>
            <a:r>
              <a:rPr lang="nb-NO" sz="2800" dirty="0"/>
              <a:t>At alle aktører kommer til rett tid for å sikre kortest mulig tid uten avløp.</a:t>
            </a:r>
          </a:p>
          <a:p>
            <a:pPr marL="457200" indent="-457200">
              <a:buFont typeface="+mj-lt"/>
              <a:buAutoNum type="arabicPeriod"/>
            </a:pPr>
            <a:r>
              <a:rPr lang="nb-NO" sz="2800" dirty="0"/>
              <a:t>Graving ,legging av rør frem til hovednett avløp og fiber.</a:t>
            </a:r>
          </a:p>
          <a:p>
            <a:pPr marL="457200" indent="-457200">
              <a:buFont typeface="+mj-lt"/>
              <a:buAutoNum type="arabicPeriod"/>
            </a:pPr>
            <a:r>
              <a:rPr lang="nb-NO" sz="2800" dirty="0"/>
              <a:t>Igangkjøring av pumpestasjonen. </a:t>
            </a:r>
          </a:p>
          <a:p>
            <a:pPr marL="457200" indent="-457200">
              <a:buFont typeface="+mj-lt"/>
              <a:buAutoNum type="arabicPeriod"/>
            </a:pPr>
            <a:r>
              <a:rPr lang="nb-NO" sz="2800" dirty="0"/>
              <a:t>Fremtidig service. Dersom et anlegg stopper skal det finnes ny pumpe på lager og denne byttes dersom behov.</a:t>
            </a:r>
          </a:p>
          <a:p>
            <a:pPr marL="457200" indent="-457200">
              <a:buFont typeface="+mj-lt"/>
              <a:buAutoNum type="arabicPeriod"/>
            </a:pPr>
            <a:r>
              <a:rPr lang="nb-NO" sz="2800" dirty="0"/>
              <a:t>Tilknytter 1 avløpsrør fra hvert hus/hytte .Dersom det er 2 rør så kan entreprenørens opsjonspris benyttes til å etablere/ koble til dette.</a:t>
            </a:r>
          </a:p>
          <a:p>
            <a:pPr marL="457200" indent="-457200">
              <a:buFont typeface="+mj-lt"/>
              <a:buAutoNum type="arabicPeriod"/>
            </a:pPr>
            <a:r>
              <a:rPr lang="nb-NO" sz="2800" dirty="0"/>
              <a:t>Etablerer GSM varsler som varsler kommunens VA vakt dersom det oppstår feil med pumpestasjonen. </a:t>
            </a:r>
          </a:p>
          <a:p>
            <a:pPr marL="514350" indent="-514350">
              <a:buFont typeface="+mj-lt"/>
              <a:buAutoNum type="arabicPeriod"/>
            </a:pPr>
            <a:endParaRPr lang="nb-NO" sz="2800" dirty="0"/>
          </a:p>
        </p:txBody>
      </p:sp>
      <p:pic>
        <p:nvPicPr>
          <p:cNvPr id="2050" name="Picture 2" descr="K:\Mal\logo\forslag til nye maler\pil banner ppt.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7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1143000"/>
          </a:xfrm>
        </p:spPr>
        <p:txBody>
          <a:bodyPr>
            <a:normAutofit/>
          </a:bodyPr>
          <a:lstStyle/>
          <a:p>
            <a:r>
              <a:rPr lang="nb-NO" sz="2800" dirty="0">
                <a:solidFill>
                  <a:srgbClr val="C00000"/>
                </a:solidFill>
              </a:rPr>
              <a:t>Hvem gjør hva .</a:t>
            </a:r>
          </a:p>
        </p:txBody>
      </p:sp>
      <p:pic>
        <p:nvPicPr>
          <p:cNvPr id="2050" name="Picture 2" descr="K:\Mal\logo\forslag til nye maler\pil banner ppt.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54DFDA80-6E35-4AF7-BE0E-AF180964CAD2}"/>
              </a:ext>
            </a:extLst>
          </p:cNvPr>
          <p:cNvSpPr>
            <a:spLocks noGrp="1"/>
          </p:cNvSpPr>
          <p:nvPr>
            <p:ph idx="1"/>
          </p:nvPr>
        </p:nvSpPr>
        <p:spPr>
          <a:xfrm>
            <a:off x="611560" y="1124744"/>
            <a:ext cx="7056784" cy="5141168"/>
          </a:xfrm>
        </p:spPr>
        <p:txBody>
          <a:bodyPr>
            <a:normAutofit/>
          </a:bodyPr>
          <a:lstStyle/>
          <a:p>
            <a:pPr marL="0" indent="0">
              <a:buNone/>
            </a:pPr>
            <a:r>
              <a:rPr lang="nb-NO" sz="2400" dirty="0"/>
              <a:t>De enkelte abonnent må :</a:t>
            </a:r>
          </a:p>
          <a:p>
            <a:pPr marL="457200" indent="-457200">
              <a:buFont typeface="+mj-lt"/>
              <a:buAutoNum type="arabicPeriod"/>
            </a:pPr>
            <a:r>
              <a:rPr lang="nb-NO" sz="2400" dirty="0"/>
              <a:t>Sørge for at styreskapet tilkobles en 16 </a:t>
            </a:r>
            <a:r>
              <a:rPr lang="nb-NO" sz="2400" dirty="0" err="1"/>
              <a:t>amp</a:t>
            </a:r>
            <a:r>
              <a:rPr lang="nb-NO" sz="2400" dirty="0"/>
              <a:t>. kurs</a:t>
            </a:r>
          </a:p>
          <a:p>
            <a:pPr marL="457200" indent="-457200">
              <a:buFont typeface="+mj-lt"/>
              <a:buAutoNum type="arabicPeriod"/>
            </a:pPr>
            <a:r>
              <a:rPr lang="nb-NO" sz="2400" dirty="0"/>
              <a:t>Kostnaden her bæres av  huseier. Nødvendig samsvarserklæring for dette er hus/hytteeiers ansvar.</a:t>
            </a:r>
          </a:p>
          <a:p>
            <a:pPr marL="457200" indent="-457200">
              <a:buFont typeface="+mj-lt"/>
              <a:buAutoNum type="arabicPeriod"/>
            </a:pPr>
            <a:r>
              <a:rPr lang="nb-NO" sz="2400" dirty="0"/>
              <a:t>Sørge for at avløpsrør fra hus ut til villapumpestasjon er av en slik kvalitet  at denne kan benyttes. Dersom denne må byttes er dette hus/hytteeiers kostnad. Det samme gjelder dersom gråvann og svartvann kommer ut av hus på forskjellige steder </a:t>
            </a:r>
            <a:r>
              <a:rPr lang="nb-NO" sz="2400" dirty="0" err="1"/>
              <a:t>dvs</a:t>
            </a:r>
            <a:r>
              <a:rPr lang="nb-NO" sz="2400" dirty="0"/>
              <a:t> det er 1 rør som knyttes til i anleggsbidraget.</a:t>
            </a:r>
          </a:p>
          <a:p>
            <a:pPr marL="457200" indent="-457200">
              <a:buFont typeface="+mj-lt"/>
              <a:buAutoNum type="arabicPeriod"/>
            </a:pPr>
            <a:endParaRPr lang="nb-NO" sz="2400" dirty="0"/>
          </a:p>
          <a:p>
            <a:pPr marL="0" indent="0">
              <a:buNone/>
            </a:pPr>
            <a:endParaRPr lang="nb-NO" sz="2400" dirty="0"/>
          </a:p>
        </p:txBody>
      </p:sp>
    </p:spTree>
    <p:extLst>
      <p:ext uri="{BB962C8B-B14F-4D97-AF65-F5344CB8AC3E}">
        <p14:creationId xmlns:p14="http://schemas.microsoft.com/office/powerpoint/2010/main" val="71755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1143000"/>
          </a:xfrm>
        </p:spPr>
        <p:txBody>
          <a:bodyPr/>
          <a:lstStyle/>
          <a:p>
            <a:r>
              <a:rPr lang="nb-NO" dirty="0">
                <a:solidFill>
                  <a:srgbClr val="C00000"/>
                </a:solidFill>
              </a:rPr>
              <a:t>Fremdrift</a:t>
            </a:r>
          </a:p>
        </p:txBody>
      </p:sp>
      <p:sp>
        <p:nvSpPr>
          <p:cNvPr id="3" name="Plassholder for innhold 2"/>
          <p:cNvSpPr>
            <a:spLocks noGrp="1"/>
          </p:cNvSpPr>
          <p:nvPr>
            <p:ph idx="1"/>
          </p:nvPr>
        </p:nvSpPr>
        <p:spPr>
          <a:xfrm>
            <a:off x="589747" y="1417638"/>
            <a:ext cx="7211144" cy="4525963"/>
          </a:xfrm>
        </p:spPr>
        <p:txBody>
          <a:bodyPr>
            <a:normAutofit/>
          </a:bodyPr>
          <a:lstStyle/>
          <a:p>
            <a:r>
              <a:rPr lang="nb-NO" sz="3600" dirty="0"/>
              <a:t>Det tas sikte på å annonsere prosjektet  på Doffin uke 31 med planlagt oppstart uke 41</a:t>
            </a:r>
          </a:p>
          <a:p>
            <a:r>
              <a:rPr lang="nb-NO" sz="3600" dirty="0"/>
              <a:t>Det er planlegges å prioritere arbeide på dyrket mark slik at dette er ferdigstilt i størst mulig utstrekning før våronn 2020.</a:t>
            </a:r>
          </a:p>
          <a:p>
            <a:endParaRPr lang="nb-NO" sz="3600" dirty="0"/>
          </a:p>
          <a:p>
            <a:pPr lvl="1"/>
            <a:endParaRPr lang="nb-NO" dirty="0"/>
          </a:p>
        </p:txBody>
      </p:sp>
      <p:pic>
        <p:nvPicPr>
          <p:cNvPr id="2050" name="Picture 2" descr="K:\Mal\logo\forslag til nye maler\pil banner ppt.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03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1143000"/>
          </a:xfrm>
        </p:spPr>
        <p:txBody>
          <a:bodyPr/>
          <a:lstStyle/>
          <a:p>
            <a:pPr algn="l"/>
            <a:endParaRPr lang="nb-NO" dirty="0">
              <a:solidFill>
                <a:srgbClr val="C00000"/>
              </a:solidFill>
            </a:endParaRPr>
          </a:p>
        </p:txBody>
      </p:sp>
      <p:pic>
        <p:nvPicPr>
          <p:cNvPr id="2050" name="Picture 2" descr="K:\Mal\logo\forslag til nye maler\pil banner ppt.JPG"/>
          <p:cNvPicPr>
            <a:picLocks noChangeAspect="1" noChangeArrowheads="1"/>
          </p:cNvPicPr>
          <p:nvPr/>
        </p:nvPicPr>
        <p:blipFill rotWithShape="1">
          <a:blip r:embed="rId3">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Plassholder for innhold 3">
            <a:extLst>
              <a:ext uri="{FF2B5EF4-FFF2-40B4-BE49-F238E27FC236}">
                <a16:creationId xmlns:a16="http://schemas.microsoft.com/office/drawing/2014/main" id="{99B5B2D9-CBE5-432D-850C-C8BD4C09DEBE}"/>
              </a:ext>
            </a:extLst>
          </p:cNvPr>
          <p:cNvGraphicFramePr>
            <a:graphicFrameLocks noGrp="1" noChangeAspect="1"/>
          </p:cNvGraphicFramePr>
          <p:nvPr>
            <p:ph idx="1"/>
            <p:extLst>
              <p:ext uri="{D42A27DB-BD31-4B8C-83A1-F6EECF244321}">
                <p14:modId xmlns:p14="http://schemas.microsoft.com/office/powerpoint/2010/main" val="4092516259"/>
              </p:ext>
            </p:extLst>
          </p:nvPr>
        </p:nvGraphicFramePr>
        <p:xfrm>
          <a:off x="291698" y="274638"/>
          <a:ext cx="7275228" cy="6308724"/>
        </p:xfrm>
        <a:graphic>
          <a:graphicData uri="http://schemas.openxmlformats.org/presentationml/2006/ole">
            <mc:AlternateContent xmlns:mc="http://schemas.openxmlformats.org/markup-compatibility/2006">
              <mc:Choice xmlns:v="urn:schemas-microsoft-com:vml" Requires="v">
                <p:oleObj spid="_x0000_s1032" name="Acrobat Document" r:id="rId4" imgW="22707483" imgH="16039896" progId="AcroExch.Document.DC">
                  <p:embed/>
                </p:oleObj>
              </mc:Choice>
              <mc:Fallback>
                <p:oleObj name="Acrobat Document" r:id="rId4" imgW="22707483" imgH="16039896" progId="AcroExch.Document.DC">
                  <p:embed/>
                  <p:pic>
                    <p:nvPicPr>
                      <p:cNvPr id="0" name=""/>
                      <p:cNvPicPr/>
                      <p:nvPr/>
                    </p:nvPicPr>
                    <p:blipFill>
                      <a:blip r:embed="rId5"/>
                      <a:stretch>
                        <a:fillRect/>
                      </a:stretch>
                    </p:blipFill>
                    <p:spPr>
                      <a:xfrm>
                        <a:off x="291698" y="274638"/>
                        <a:ext cx="7275228" cy="6308724"/>
                      </a:xfrm>
                      <a:prstGeom prst="rect">
                        <a:avLst/>
                      </a:prstGeom>
                    </p:spPr>
                  </p:pic>
                </p:oleObj>
              </mc:Fallback>
            </mc:AlternateContent>
          </a:graphicData>
        </a:graphic>
      </p:graphicFrame>
    </p:spTree>
    <p:extLst>
      <p:ext uri="{BB962C8B-B14F-4D97-AF65-F5344CB8AC3E}">
        <p14:creationId xmlns:p14="http://schemas.microsoft.com/office/powerpoint/2010/main" val="280897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1143000"/>
          </a:xfrm>
        </p:spPr>
        <p:txBody>
          <a:bodyPr>
            <a:normAutofit/>
          </a:bodyPr>
          <a:lstStyle/>
          <a:p>
            <a:pPr algn="l"/>
            <a:r>
              <a:rPr lang="nb-NO" sz="3200" dirty="0">
                <a:solidFill>
                  <a:srgbClr val="C00000"/>
                </a:solidFill>
              </a:rPr>
              <a:t>Grunneieravtaler/ Erklæringer</a:t>
            </a:r>
          </a:p>
        </p:txBody>
      </p:sp>
      <p:sp>
        <p:nvSpPr>
          <p:cNvPr id="3" name="Plassholder for innhold 2"/>
          <p:cNvSpPr>
            <a:spLocks noGrp="1"/>
          </p:cNvSpPr>
          <p:nvPr>
            <p:ph idx="1"/>
          </p:nvPr>
        </p:nvSpPr>
        <p:spPr>
          <a:xfrm>
            <a:off x="457200" y="1600200"/>
            <a:ext cx="7211144" cy="4525963"/>
          </a:xfrm>
        </p:spPr>
        <p:txBody>
          <a:bodyPr>
            <a:normAutofit/>
          </a:bodyPr>
          <a:lstStyle/>
          <a:p>
            <a:pPr lvl="1"/>
            <a:r>
              <a:rPr lang="nb-NO" dirty="0"/>
              <a:t>Det ligger i dag vannledning i store deler av planlagt trase uten at det foreligger erklæring om tiltredelse for service. Det tas sikte på at dette blir ivaretatt slik at alle vil få erklæring for signering som deretter blir  tinglyst.</a:t>
            </a:r>
          </a:p>
          <a:p>
            <a:pPr lvl="1"/>
            <a:endParaRPr lang="nb-NO" dirty="0"/>
          </a:p>
        </p:txBody>
      </p:sp>
      <p:pic>
        <p:nvPicPr>
          <p:cNvPr id="2050" name="Picture 2" descr="K:\Mal\logo\forslag til nye maler\pil banner ppt.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5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7211144" cy="1143000"/>
          </a:xfrm>
        </p:spPr>
        <p:txBody>
          <a:bodyPr/>
          <a:lstStyle/>
          <a:p>
            <a:pPr algn="l"/>
            <a:r>
              <a:rPr lang="nb-NO" dirty="0">
                <a:solidFill>
                  <a:srgbClr val="C00000"/>
                </a:solidFill>
              </a:rPr>
              <a:t>Økonomi</a:t>
            </a:r>
          </a:p>
        </p:txBody>
      </p:sp>
      <p:sp>
        <p:nvSpPr>
          <p:cNvPr id="3" name="Plassholder for innhold 2"/>
          <p:cNvSpPr>
            <a:spLocks noGrp="1"/>
          </p:cNvSpPr>
          <p:nvPr>
            <p:ph idx="1"/>
          </p:nvPr>
        </p:nvSpPr>
        <p:spPr>
          <a:xfrm>
            <a:off x="457200" y="1600200"/>
            <a:ext cx="7211144" cy="4525963"/>
          </a:xfrm>
        </p:spPr>
        <p:txBody>
          <a:bodyPr>
            <a:normAutofit fontScale="70000" lnSpcReduction="20000"/>
          </a:bodyPr>
          <a:lstStyle/>
          <a:p>
            <a:r>
              <a:rPr lang="nb-NO" dirty="0"/>
              <a:t>Anleggsbidrag for trykkavløp er av kommunestyret satt  til kr  120 000 for første bygning på eiendom .</a:t>
            </a:r>
          </a:p>
          <a:p>
            <a:r>
              <a:rPr lang="nb-NO" dirty="0"/>
              <a:t>kr 48 000 for hver av de øvrige bygg på eiendommen.</a:t>
            </a:r>
          </a:p>
          <a:p>
            <a:r>
              <a:rPr lang="nb-NO" dirty="0"/>
              <a:t>Anleggsbidrag for fiber dersom det skal etableres trykkavløp dvs. dersom det graves til vegg. kr 10 000  </a:t>
            </a:r>
          </a:p>
          <a:p>
            <a:r>
              <a:rPr lang="nb-NO" dirty="0"/>
              <a:t>Der det ikke etableres trykkavløp er det forutsettes at den enkelte enten graver selv eller at det etableres et grendelag. Her er anleggsbidraget satt til kr 5 000</a:t>
            </a:r>
          </a:p>
          <a:p>
            <a:r>
              <a:rPr lang="nb-NO" dirty="0"/>
              <a:t>For de som ikke har offentlig vann men ønsker dette så kan dette etableres som selvkost, </a:t>
            </a:r>
            <a:r>
              <a:rPr lang="nb-NO" dirty="0" err="1"/>
              <a:t>dvs</a:t>
            </a:r>
            <a:r>
              <a:rPr lang="nb-NO" dirty="0"/>
              <a:t> entreprenørens priser kan benyttes og vedkommende fakturerer dette direkte etter målebrev. Dette tas dermed innunder ansvarsretten til entreprenøren.(ikke byggesak)</a:t>
            </a:r>
          </a:p>
          <a:p>
            <a:pPr marL="457200" lvl="1" indent="0">
              <a:buNone/>
            </a:pPr>
            <a:endParaRPr lang="nb-NO" dirty="0"/>
          </a:p>
        </p:txBody>
      </p:sp>
      <p:pic>
        <p:nvPicPr>
          <p:cNvPr id="2050" name="Picture 2" descr="K:\Mal\logo\forslag til nye maler\pil banner ppt.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8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5969EA-E131-415C-B040-5704A881CB0C}"/>
              </a:ext>
            </a:extLst>
          </p:cNvPr>
          <p:cNvSpPr>
            <a:spLocks noGrp="1"/>
          </p:cNvSpPr>
          <p:nvPr>
            <p:ph type="title"/>
          </p:nvPr>
        </p:nvSpPr>
        <p:spPr/>
        <p:txBody>
          <a:bodyPr>
            <a:normAutofit/>
          </a:bodyPr>
          <a:lstStyle/>
          <a:p>
            <a:pPr algn="l"/>
            <a:r>
              <a:rPr lang="nb-NO" sz="3200" dirty="0"/>
              <a:t>Teknisk</a:t>
            </a:r>
          </a:p>
        </p:txBody>
      </p:sp>
      <p:sp>
        <p:nvSpPr>
          <p:cNvPr id="3" name="Plassholder for innhold 2">
            <a:extLst>
              <a:ext uri="{FF2B5EF4-FFF2-40B4-BE49-F238E27FC236}">
                <a16:creationId xmlns:a16="http://schemas.microsoft.com/office/drawing/2014/main" id="{9D222FA7-58F2-48EE-AE64-FD862B7038D7}"/>
              </a:ext>
            </a:extLst>
          </p:cNvPr>
          <p:cNvSpPr>
            <a:spLocks noGrp="1"/>
          </p:cNvSpPr>
          <p:nvPr>
            <p:ph idx="1"/>
          </p:nvPr>
        </p:nvSpPr>
        <p:spPr>
          <a:xfrm>
            <a:off x="457200" y="1600200"/>
            <a:ext cx="7355160" cy="4525963"/>
          </a:xfrm>
        </p:spPr>
        <p:txBody>
          <a:bodyPr/>
          <a:lstStyle/>
          <a:p>
            <a:pPr marL="0" indent="0">
              <a:buNone/>
            </a:pPr>
            <a:r>
              <a:rPr lang="nb-NO" dirty="0"/>
              <a:t> Alle pumpestasjoner vil bestå av følgende  komponenter</a:t>
            </a:r>
          </a:p>
          <a:p>
            <a:pPr marL="514350" indent="-514350">
              <a:buFont typeface="+mj-lt"/>
              <a:buAutoNum type="arabicPeriod"/>
            </a:pPr>
            <a:r>
              <a:rPr lang="nb-NO" dirty="0"/>
              <a:t>Pumpesump med kvernpumpe.</a:t>
            </a:r>
          </a:p>
          <a:p>
            <a:pPr marL="514350" indent="-514350">
              <a:buFont typeface="+mj-lt"/>
              <a:buAutoNum type="arabicPeriod"/>
            </a:pPr>
            <a:r>
              <a:rPr lang="nb-NO" dirty="0"/>
              <a:t>Tilbakeslagsventil.</a:t>
            </a:r>
          </a:p>
          <a:p>
            <a:pPr marL="514350" indent="-514350">
              <a:buFont typeface="+mj-lt"/>
              <a:buAutoNum type="arabicPeriod"/>
            </a:pPr>
            <a:r>
              <a:rPr lang="nb-NO" dirty="0"/>
              <a:t>Snøfteventil.</a:t>
            </a:r>
          </a:p>
          <a:p>
            <a:pPr marL="514350" indent="-514350">
              <a:buFont typeface="+mj-lt"/>
              <a:buAutoNum type="arabicPeriod"/>
            </a:pPr>
            <a:r>
              <a:rPr lang="nb-NO" dirty="0"/>
              <a:t>Styreskap med frekvensomformer og  GSM varsler/.</a:t>
            </a:r>
          </a:p>
        </p:txBody>
      </p:sp>
      <p:pic>
        <p:nvPicPr>
          <p:cNvPr id="6" name="Picture 2" descr="K:\Mal\logo\forslag til nye maler\pil banner ppt.JPG">
            <a:extLst>
              <a:ext uri="{FF2B5EF4-FFF2-40B4-BE49-F238E27FC236}">
                <a16:creationId xmlns:a16="http://schemas.microsoft.com/office/drawing/2014/main" id="{47C31C32-8123-45DB-984E-D63E3CEB0E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15"/>
          <a:stretch/>
        </p:blipFill>
        <p:spPr bwMode="auto">
          <a:xfrm>
            <a:off x="7812360" y="0"/>
            <a:ext cx="1331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76666"/>
      </p:ext>
    </p:extLst>
  </p:cSld>
  <p:clrMapOvr>
    <a:masterClrMapping/>
  </p:clrMapOvr>
</p:sld>
</file>

<file path=ppt/theme/theme1.xml><?xml version="1.0" encoding="utf-8"?>
<a:theme xmlns:a="http://schemas.openxmlformats.org/drawingml/2006/main" name="Presentasjon grått spyd banner høy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Presentasjon grått spyd banner høyre</Template>
  <TotalTime>1274</TotalTime>
  <Words>595</Words>
  <Application>Microsoft Office PowerPoint</Application>
  <PresentationFormat>Skjermfremvisning (4:3)</PresentationFormat>
  <Paragraphs>53</Paragraphs>
  <Slides>10</Slides>
  <Notes>1</Notes>
  <HiddenSlides>0</HiddenSlides>
  <MMClips>0</MMClips>
  <ScaleCrop>false</ScaleCrop>
  <HeadingPairs>
    <vt:vector size="8" baseType="variant">
      <vt:variant>
        <vt:lpstr>Brukte skrifter</vt:lpstr>
      </vt:variant>
      <vt:variant>
        <vt:i4>2</vt:i4>
      </vt:variant>
      <vt:variant>
        <vt:lpstr>Tema</vt:lpstr>
      </vt:variant>
      <vt:variant>
        <vt:i4>1</vt:i4>
      </vt:variant>
      <vt:variant>
        <vt:lpstr>Innebygde OLE-servere</vt:lpstr>
      </vt:variant>
      <vt:variant>
        <vt:i4>1</vt:i4>
      </vt:variant>
      <vt:variant>
        <vt:lpstr>Lysbildetitler</vt:lpstr>
      </vt:variant>
      <vt:variant>
        <vt:i4>10</vt:i4>
      </vt:variant>
    </vt:vector>
  </HeadingPairs>
  <TitlesOfParts>
    <vt:vector size="14" baseType="lpstr">
      <vt:lpstr>Arial</vt:lpstr>
      <vt:lpstr>Calibri</vt:lpstr>
      <vt:lpstr>Presentasjon grått spyd banner høyre</vt:lpstr>
      <vt:lpstr>Acrobat Document</vt:lpstr>
      <vt:lpstr>PowerPoint-presentasjon</vt:lpstr>
      <vt:lpstr>Status trykkavløp  </vt:lpstr>
      <vt:lpstr>Hvem gjør hva.</vt:lpstr>
      <vt:lpstr>Hvem gjør hva .</vt:lpstr>
      <vt:lpstr>Fremdrift</vt:lpstr>
      <vt:lpstr>PowerPoint-presentasjon</vt:lpstr>
      <vt:lpstr>Grunneieravtaler/ Erklæringer</vt:lpstr>
      <vt:lpstr>Økonomi</vt:lpstr>
      <vt:lpstr>Teknisk</vt:lpstr>
      <vt:lpstr>Fiber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Aagaard</dc:creator>
  <cp:lastModifiedBy>Odd Strand</cp:lastModifiedBy>
  <cp:revision>39</cp:revision>
  <cp:lastPrinted>2017-02-28T13:35:39Z</cp:lastPrinted>
  <dcterms:created xsi:type="dcterms:W3CDTF">2016-11-09T10:49:56Z</dcterms:created>
  <dcterms:modified xsi:type="dcterms:W3CDTF">2019-06-19T12:59:47Z</dcterms:modified>
</cp:coreProperties>
</file>